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5" r:id="rId3"/>
    <p:sldId id="296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3" r:id="rId14"/>
    <p:sldId id="321" r:id="rId15"/>
    <p:sldId id="322" r:id="rId16"/>
    <p:sldId id="324" r:id="rId17"/>
    <p:sldId id="333" r:id="rId18"/>
    <p:sldId id="334" r:id="rId19"/>
    <p:sldId id="325" r:id="rId20"/>
    <p:sldId id="326" r:id="rId21"/>
    <p:sldId id="327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28" r:id="rId33"/>
    <p:sldId id="329" r:id="rId34"/>
    <p:sldId id="330" r:id="rId35"/>
    <p:sldId id="331" r:id="rId36"/>
    <p:sldId id="332" r:id="rId37"/>
  </p:sldIdLst>
  <p:sldSz cx="12192000" cy="6858000"/>
  <p:notesSz cx="6858000" cy="9144000"/>
  <p:embeddedFontLst>
    <p:embeddedFont>
      <p:font typeface="Sandoll 미생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D9E"/>
    <a:srgbClr val="FEDD9A"/>
    <a:srgbClr val="C4D08B"/>
    <a:srgbClr val="8BB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E536F-A93D-48E3-8E01-58F0E1A81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1F900F-0F3E-4AB9-9994-AA6537ECD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47A6B-2222-4759-A5F3-FDE9346F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C023B-6E69-4FE1-B5C7-A445BFF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938B7-852E-42B0-AAB0-4675E123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8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12FF2-4246-4231-BCC3-7D7139E1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26136-CA93-4F48-A14E-FFC1D78E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31829-B189-4F18-A2A9-3460C868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BC796-EDBB-49C7-9C01-1574C0FC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F3B32-6C4E-451F-A67F-A78AA45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5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B00805-162A-4ECA-96D4-06028100F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325259-DA93-4BC3-9045-9DF464179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E0D7D-ADF0-4E86-ADC8-ACDA8CDD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FA5DC-2F17-4AD2-AEDD-99F68E650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2E661C-57A7-47EE-846B-53819A6B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3B8AB-680B-4C7B-9683-FFEC70F0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0C85-948D-48B1-A8CF-4D8A5A21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9B138-F9D1-471D-B6DF-F2DCB53F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28095-55BE-43C2-95DA-92FB8FE0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C7824-5053-4798-8AD8-CB8992DF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6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EE229-CC5B-467E-8DFA-A2421723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34F97-B9B9-401C-B7D9-5F10C05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DB3E1-C5F8-4C36-925D-95B7FC68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9F680-C0F4-43A3-B915-9917D9C0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C9C38-99DD-4F97-8964-DECEBF3E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C2DBD-0804-4281-9DF0-17EFAC5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B1319-15C2-4CD1-BB90-37BCE788D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CAD33F-0639-4AF3-BE18-72E55CF5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075CF7-86B2-48CE-B083-5E674363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CBA62A-811B-4BC5-9FE4-9C6DCE5C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D2731-B77D-47F6-9EA2-2B498164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2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51EAE-478F-41FD-96CE-8C1117B2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C47E2-83D4-42C7-A55C-83B06C0DF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1C870-E18C-4847-B67A-E6ABEE3C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BCDB04-BEBD-4693-A873-036AA3C0A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639540-C817-4917-BBBF-E6D87409E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B4447-3801-421A-816A-C8F131F0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C44D7B-A4A6-4456-8CDA-B8955F2F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545F65-7BCD-46D8-BD19-A839F626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9B3FD-9A6E-4ADB-97E7-F7A798A3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B335D3-A94C-46C7-8D60-676B3B68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6905DA-D6F0-44C3-B4C9-8658E35B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C6BFA-6221-4022-9441-7D5F2A76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78455-6837-476F-A6E1-EFCB6EEB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2D0F64-1768-4714-BCA8-2A35DFD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9C305-46A3-44E3-824F-63EBFFDF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31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F5AE-E957-4F61-A16F-4A9252A6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8DC84-0B62-462D-AFB0-12EFCFD5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C2936-A650-4C35-86BC-E1E28B81C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A4BEA-7CA5-4F7F-9024-5BA92FAA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5E069-0D34-415C-8623-E788B9AE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854B6-E37B-48C3-B7F4-106D7FB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8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1672E-BDF1-4FC6-B252-AC4B2C6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6310A6-E6F2-42CC-BC5E-F65B211AA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7DC4D2-053B-4672-A8D2-C5405410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CD8CB-41F5-4AD9-9A7F-4B1571D0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38E29-7C66-4E26-AE9A-F1729E70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2EA7B-8F92-4A14-8376-852E3A53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7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18FB96-B84E-4069-BE49-DD3A39C4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02F26-7949-40CD-8227-ED020E9B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08222-AF8E-4222-8A6E-4657D5907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2DA60-6782-48F0-92F3-05AD6DC60E8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BEBF8F-C08B-45A5-B9F2-151089D0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B0F02-3795-40C6-B43A-FE22CF3C0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283E-771B-4508-B0EB-A046804D6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flukeout.github.io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nu.cc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71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774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 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811586" y="3450741"/>
            <a:ext cx="6779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 이름을 선택자로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같은 속성을 가지는 여러 태그는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로 나열해 일괄 적용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BC901-E6B8-4384-BEA6-6FD6B4C71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55287" r="70170" b="34636"/>
          <a:stretch/>
        </p:blipFill>
        <p:spPr>
          <a:xfrm>
            <a:off x="5335400" y="2347813"/>
            <a:ext cx="5731793" cy="981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7845FD-60EA-4C5A-AB72-861BC02AF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5" t="6054" r="35561" b="57755"/>
          <a:stretch/>
        </p:blipFill>
        <p:spPr>
          <a:xfrm>
            <a:off x="600994" y="1005986"/>
            <a:ext cx="3945839" cy="558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7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445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id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811586" y="3195747"/>
            <a:ext cx="67794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요소의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id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속성을 사용해 특정 요소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#id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이름 형식으로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Id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는 페이지 내에서 유일한 값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하나의 고유한 요소 선택하는데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E32ABA-2881-46A1-A6B9-9441B7A1E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44005" r="64702" b="50569"/>
          <a:stretch/>
        </p:blipFill>
        <p:spPr>
          <a:xfrm>
            <a:off x="4994246" y="2348918"/>
            <a:ext cx="6674842" cy="528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911AE-0B8A-4FB8-B95E-1DD09FE43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23" t="6024" r="35527" b="63150"/>
          <a:stretch/>
        </p:blipFill>
        <p:spPr>
          <a:xfrm>
            <a:off x="830510" y="1333850"/>
            <a:ext cx="3893486" cy="48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0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5035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class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811586" y="3195747"/>
            <a:ext cx="6779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특정 클래스 속성이 있는 요소를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.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클래스이름 형식으로 사용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703F4D-6686-4672-9AD5-B7E3889D9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39096" r="64702" b="56167"/>
          <a:stretch/>
        </p:blipFill>
        <p:spPr>
          <a:xfrm>
            <a:off x="4990268" y="2625069"/>
            <a:ext cx="6600738" cy="3993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330831-FE5F-443B-B69E-1DB6391FA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16" t="6024" r="34289" b="58746"/>
          <a:stretch/>
        </p:blipFill>
        <p:spPr>
          <a:xfrm>
            <a:off x="408646" y="993167"/>
            <a:ext cx="4503286" cy="53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785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조합 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660924" y="2397948"/>
            <a:ext cx="67794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01.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후손 선택자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B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후손인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선택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A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 아래에 속한 모든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아래 자식인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자식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도 가능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C28EB5-B873-4ABB-8C1A-7AF592887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9" t="5290" r="35390" b="59481"/>
          <a:stretch/>
        </p:blipFill>
        <p:spPr>
          <a:xfrm>
            <a:off x="734876" y="1220266"/>
            <a:ext cx="3926048" cy="52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785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조합 선택자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B0478-137C-4BF7-ACBD-C8A1AB64D1BB}"/>
              </a:ext>
            </a:extLst>
          </p:cNvPr>
          <p:cNvSpPr txBox="1"/>
          <p:nvPr/>
        </p:nvSpPr>
        <p:spPr>
          <a:xfrm>
            <a:off x="4666566" y="2476860"/>
            <a:ext cx="72877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02.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자식 선택자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&gt; B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직접적인 자식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 바로 아래 자식인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만 가능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 아래 자식인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 자식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는 불가능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29E64-9224-4630-803F-E2E292F60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16" t="5536" r="35597" b="59480"/>
          <a:stretch/>
        </p:blipFill>
        <p:spPr>
          <a:xfrm>
            <a:off x="411058" y="900654"/>
            <a:ext cx="4110607" cy="57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785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조합 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927897" y="2151727"/>
            <a:ext cx="6820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03.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인접 형제 선택자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+ B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와 가장 인접한 형제 요소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와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는 같은 부모 요소를 가지며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여러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중에서도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와 가장 가까운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만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948094-FBB6-45C2-9E5A-DDC89A6AD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8" t="5779" r="35596" b="61438"/>
          <a:stretch/>
        </p:blipFill>
        <p:spPr>
          <a:xfrm>
            <a:off x="635148" y="1208015"/>
            <a:ext cx="3800213" cy="48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785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조합 선택자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B0478-137C-4BF7-ACBD-C8A1AB64D1BB}"/>
              </a:ext>
            </a:extLst>
          </p:cNvPr>
          <p:cNvSpPr txBox="1"/>
          <p:nvPr/>
        </p:nvSpPr>
        <p:spPr>
          <a:xfrm>
            <a:off x="4107757" y="2397948"/>
            <a:ext cx="8529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04.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일반 형제 선택자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~ B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의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형제인 모든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+ B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와 달리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A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이후 오는 모든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B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4BE5D-B352-4020-9F13-DE930DFB4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8" t="5783" r="35715" b="61020"/>
          <a:stretch/>
        </p:blipFill>
        <p:spPr>
          <a:xfrm>
            <a:off x="403210" y="895739"/>
            <a:ext cx="4264090" cy="55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87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가상 선택자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B0478-137C-4BF7-ACBD-C8A1AB64D1BB}"/>
              </a:ext>
            </a:extLst>
          </p:cNvPr>
          <p:cNvSpPr txBox="1"/>
          <p:nvPr/>
        </p:nvSpPr>
        <p:spPr>
          <a:xfrm>
            <a:off x="1831088" y="5396737"/>
            <a:ext cx="8529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 된 요소의 특별한 상태 또는 특별한 부분을 선택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027E7-DA2A-44AE-A608-50BAB2D6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95" y="1278378"/>
            <a:ext cx="6348010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1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87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가상 선택자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17AF03-A07D-44D8-B4ED-36F3019C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66" y="1196878"/>
            <a:ext cx="4842096" cy="48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7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54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여러 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303274" y="1900490"/>
            <a:ext cx="732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적절한 속성을 활용해 스타일을 정의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모든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속성을 한 번에 학습하기 어렵기 때문에 참고 문서를 활용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26AF2-CE0B-4FD1-900C-0A048EEDDDFA}"/>
              </a:ext>
            </a:extLst>
          </p:cNvPr>
          <p:cNvSpPr txBox="1"/>
          <p:nvPr/>
        </p:nvSpPr>
        <p:spPr>
          <a:xfrm>
            <a:off x="4303274" y="3574067"/>
            <a:ext cx="732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대표적인 텍스트 속성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CCB09A-C61D-4C50-B74B-4AC9452C9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477" y="4324314"/>
            <a:ext cx="6272538" cy="86177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color : </a:t>
            </a:r>
            <a:r>
              <a:rPr lang="ko-KR" altLang="en-US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글자색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t</a:t>
            </a:r>
            <a:r>
              <a:rPr kumimoji="0" lang="en-US" altLang="ko-KR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ext-align : </a:t>
            </a:r>
            <a:r>
              <a:rPr kumimoji="0" lang="ko-KR" altLang="en-US" sz="28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Sandoll 미생" panose="020B0600000101010101" pitchFamily="50" charset="-127"/>
                <a:ea typeface="Sandoll 미생" panose="020B0600000101010101" pitchFamily="50" charset="-127"/>
              </a:rPr>
              <a:t>글자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정렬 방식 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(left, right, center, justify)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80B09-9B4E-4949-8D9B-C187D0596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85" t="4934" r="35528" b="60704"/>
          <a:stretch/>
        </p:blipFill>
        <p:spPr>
          <a:xfrm>
            <a:off x="419449" y="1355206"/>
            <a:ext cx="3523376" cy="48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9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F7A6E-AA61-4724-B5A5-D8A332A9261C}"/>
              </a:ext>
            </a:extLst>
          </p:cNvPr>
          <p:cNvSpPr txBox="1"/>
          <p:nvPr/>
        </p:nvSpPr>
        <p:spPr>
          <a:xfrm>
            <a:off x="2779226" y="3098394"/>
            <a:ext cx="6633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Html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로부터 디자인적 요소를 분리해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35EEC-B16A-43EC-B447-B2E12FD207C2}"/>
              </a:ext>
            </a:extLst>
          </p:cNvPr>
          <p:cNvSpPr txBox="1"/>
          <p:nvPr/>
        </p:nvSpPr>
        <p:spPr>
          <a:xfrm>
            <a:off x="1544913" y="2137233"/>
            <a:ext cx="9102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색상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크기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이미지 크기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위치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배치 등 디자인 요소 담당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400C-E9EF-4EE7-BB12-A72DFF58B86F}"/>
              </a:ext>
            </a:extLst>
          </p:cNvPr>
          <p:cNvSpPr txBox="1"/>
          <p:nvPr/>
        </p:nvSpPr>
        <p:spPr>
          <a:xfrm>
            <a:off x="4109718" y="4059555"/>
            <a:ext cx="3972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선택자와 선언부로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C12DA-8FF2-47D0-8E8D-25BFB83E8650}"/>
              </a:ext>
            </a:extLst>
          </p:cNvPr>
          <p:cNvSpPr txBox="1"/>
          <p:nvPr/>
        </p:nvSpPr>
        <p:spPr>
          <a:xfrm>
            <a:off x="3414816" y="5223565"/>
            <a:ext cx="53623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{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속성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값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;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값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}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A80C22-8CF3-4B8D-A85D-EFF4A96BEA70}"/>
              </a:ext>
            </a:extLst>
          </p:cNvPr>
          <p:cNvGrpSpPr/>
          <p:nvPr/>
        </p:nvGrpSpPr>
        <p:grpSpPr>
          <a:xfrm>
            <a:off x="5123507" y="697552"/>
            <a:ext cx="1944983" cy="1323439"/>
            <a:chOff x="4533879" y="697552"/>
            <a:chExt cx="1944983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C4D4CE-4F99-4706-8209-AAA177C024BD}"/>
                </a:ext>
              </a:extLst>
            </p:cNvPr>
            <p:cNvSpPr txBox="1"/>
            <p:nvPr/>
          </p:nvSpPr>
          <p:spPr>
            <a:xfrm>
              <a:off x="5119194" y="697552"/>
              <a:ext cx="135966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CSS</a:t>
              </a:r>
              <a:endParaRPr lang="ko-KR" altLang="en-US" sz="80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pic>
          <p:nvPicPr>
            <p:cNvPr id="8" name="Picture 2" descr="html5ì ëí ì´ë¯¸ì§ ê²ìê²°ê³¼">
              <a:extLst>
                <a:ext uri="{FF2B5EF4-FFF2-40B4-BE49-F238E27FC236}">
                  <a16:creationId xmlns:a16="http://schemas.microsoft.com/office/drawing/2014/main" id="{286671FD-7DD8-46DB-BCD6-39B417AE0A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6" r="37166" b="23125"/>
            <a:stretch/>
          </p:blipFill>
          <p:spPr bwMode="auto">
            <a:xfrm>
              <a:off x="4533879" y="963528"/>
              <a:ext cx="604008" cy="79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93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54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여러 속성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902FC-5F09-4CDF-AF8E-62D11C65116F}"/>
              </a:ext>
            </a:extLst>
          </p:cNvPr>
          <p:cNvGrpSpPr/>
          <p:nvPr/>
        </p:nvGrpSpPr>
        <p:grpSpPr>
          <a:xfrm>
            <a:off x="4538165" y="1736878"/>
            <a:ext cx="7403843" cy="2043028"/>
            <a:chOff x="2524807" y="1577487"/>
            <a:chExt cx="7403843" cy="20430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C26AF2-CE0B-4FD1-900C-0A048EEDDDFA}"/>
                </a:ext>
              </a:extLst>
            </p:cNvPr>
            <p:cNvSpPr txBox="1"/>
            <p:nvPr/>
          </p:nvSpPr>
          <p:spPr>
            <a:xfrm>
              <a:off x="2524807" y="1577487"/>
              <a:ext cx="7326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대표적인 폰트 속성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22CCB09A-C61D-4C50-B74B-4AC9452C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010" y="2241173"/>
              <a:ext cx="6272538" cy="43088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font-family : “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폰트이름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”, “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폰트이름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”, “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폰트이름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7165E-51A6-43AB-A5C1-A44110628937}"/>
                </a:ext>
              </a:extLst>
            </p:cNvPr>
            <p:cNvSpPr txBox="1"/>
            <p:nvPr/>
          </p:nvSpPr>
          <p:spPr>
            <a:xfrm>
              <a:off x="2601706" y="2666408"/>
              <a:ext cx="73269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폰트 이름이 두글자 이상인 경우 </a:t>
              </a:r>
              <a:r>
                <a:rPr lang="en-US" altLang="ko-KR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“ “</a:t>
              </a:r>
              <a:r>
                <a:rPr lang="ko-KR" altLang="en-US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로 감쌈</a:t>
              </a:r>
              <a:endPara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pPr algn="ctr"/>
              <a:r>
                <a:rPr lang="ko-KR" altLang="en-US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나열된 순서대로 폰트가 적용</a:t>
              </a:r>
              <a:r>
                <a:rPr lang="en-US" altLang="ko-KR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(</a:t>
              </a:r>
              <a:r>
                <a:rPr lang="ko-KR" altLang="en-US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앞의 폰트 불가능 할 경우 그 다음 폰트</a:t>
              </a:r>
              <a:r>
                <a:rPr lang="en-US" altLang="ko-KR" sz="28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)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952F34C3-CA82-43AB-B7AC-9BFA736C9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368" y="3950549"/>
            <a:ext cx="6272538" cy="86177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font-size : </a:t>
            </a:r>
            <a:r>
              <a:rPr lang="ko-KR" altLang="en-US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폰트 크기 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(px, %, rem, em)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font-weight : </a:t>
            </a:r>
            <a:r>
              <a:rPr lang="ko-KR" altLang="en-US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폰트 두께 </a:t>
            </a:r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(normal, bold, bolder)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7D275-5649-425E-86C5-6B70BF741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8" t="5536" r="35459" b="55810"/>
          <a:stretch/>
        </p:blipFill>
        <p:spPr>
          <a:xfrm>
            <a:off x="631923" y="894093"/>
            <a:ext cx="3757989" cy="56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54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여러 속성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902FC-5F09-4CDF-AF8E-62D11C65116F}"/>
              </a:ext>
            </a:extLst>
          </p:cNvPr>
          <p:cNvGrpSpPr/>
          <p:nvPr/>
        </p:nvGrpSpPr>
        <p:grpSpPr>
          <a:xfrm>
            <a:off x="4336829" y="2374442"/>
            <a:ext cx="7326944" cy="1508371"/>
            <a:chOff x="2524807" y="1577487"/>
            <a:chExt cx="7326944" cy="15083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C26AF2-CE0B-4FD1-900C-0A048EEDDDFA}"/>
                </a:ext>
              </a:extLst>
            </p:cNvPr>
            <p:cNvSpPr txBox="1"/>
            <p:nvPr/>
          </p:nvSpPr>
          <p:spPr>
            <a:xfrm>
              <a:off x="2524807" y="1577487"/>
              <a:ext cx="7326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대표적인 컬러 속성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22CCB09A-C61D-4C50-B74B-4AC9452C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010" y="2224084"/>
              <a:ext cx="6272538" cy="861774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Color : 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글자색 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(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색상이름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HEX(#)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코드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rgb)</a:t>
              </a:r>
            </a:p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backgroud-color : 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배경색 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(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색상이름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HEX(#)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코드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rgb)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7D6E33-28AA-4D1E-AF3C-61ADC4D5C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16" t="5779" r="34221" b="54588"/>
          <a:stretch/>
        </p:blipFill>
        <p:spPr>
          <a:xfrm>
            <a:off x="662729" y="1384181"/>
            <a:ext cx="3514989" cy="46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1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1535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레이아웃</a:t>
            </a:r>
          </a:p>
        </p:txBody>
      </p:sp>
      <p:pic>
        <p:nvPicPr>
          <p:cNvPr id="2050" name="Picture 2" descr="css_3-2-1">
            <a:extLst>
              <a:ext uri="{FF2B5EF4-FFF2-40B4-BE49-F238E27FC236}">
                <a16:creationId xmlns:a16="http://schemas.microsoft.com/office/drawing/2014/main" id="{7F1C6B46-0429-40DD-A174-51642F70A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6" y="758173"/>
            <a:ext cx="11483788" cy="40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823C65-093D-4207-AE86-CD82ED5B04F4}"/>
              </a:ext>
            </a:extLst>
          </p:cNvPr>
          <p:cNvSpPr/>
          <p:nvPr/>
        </p:nvSpPr>
        <p:spPr>
          <a:xfrm>
            <a:off x="660354" y="1590083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9538-E3CA-41F4-BCA9-589006C889B8}"/>
              </a:ext>
            </a:extLst>
          </p:cNvPr>
          <p:cNvSpPr/>
          <p:nvPr/>
        </p:nvSpPr>
        <p:spPr>
          <a:xfrm>
            <a:off x="667684" y="2781983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DD20E3-9C92-417B-897B-7B7F6BED876D}"/>
              </a:ext>
            </a:extLst>
          </p:cNvPr>
          <p:cNvSpPr/>
          <p:nvPr/>
        </p:nvSpPr>
        <p:spPr>
          <a:xfrm>
            <a:off x="632646" y="4047850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42AE26-5EC4-434F-8EB1-F3B9ED951E99}"/>
              </a:ext>
            </a:extLst>
          </p:cNvPr>
          <p:cNvSpPr/>
          <p:nvPr/>
        </p:nvSpPr>
        <p:spPr>
          <a:xfrm>
            <a:off x="4552147" y="1590082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71146-04FB-420A-BD8B-9E3172888B63}"/>
              </a:ext>
            </a:extLst>
          </p:cNvPr>
          <p:cNvSpPr/>
          <p:nvPr/>
        </p:nvSpPr>
        <p:spPr>
          <a:xfrm>
            <a:off x="8440130" y="1590081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A3A687-C3FE-40D1-B658-D3AB9F4394C6}"/>
              </a:ext>
            </a:extLst>
          </p:cNvPr>
          <p:cNvSpPr/>
          <p:nvPr/>
        </p:nvSpPr>
        <p:spPr>
          <a:xfrm>
            <a:off x="4552146" y="4047849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53D18B-A594-4F32-8553-E06CE6554F5E}"/>
              </a:ext>
            </a:extLst>
          </p:cNvPr>
          <p:cNvSpPr/>
          <p:nvPr/>
        </p:nvSpPr>
        <p:spPr>
          <a:xfrm>
            <a:off x="8440130" y="4047848"/>
            <a:ext cx="3087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class=“container”&gt;&lt;/div&gt;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FB104F-0CC7-4344-AE4E-747359616FB9}"/>
              </a:ext>
            </a:extLst>
          </p:cNvPr>
          <p:cNvSpPr/>
          <p:nvPr/>
        </p:nvSpPr>
        <p:spPr>
          <a:xfrm>
            <a:off x="4552146" y="2347895"/>
            <a:ext cx="13885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“container”&gt;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8E49E3-29B3-4613-A6E3-1ADA03C869B1}"/>
              </a:ext>
            </a:extLst>
          </p:cNvPr>
          <p:cNvSpPr/>
          <p:nvPr/>
        </p:nvSpPr>
        <p:spPr>
          <a:xfrm>
            <a:off x="6165071" y="2350696"/>
            <a:ext cx="13885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“container”&gt;</a:t>
            </a:r>
          </a:p>
          <a:p>
            <a:r>
              <a:rPr lang="en-US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&lt;/div&gt;</a:t>
            </a:r>
            <a:endParaRPr lang="ko-KR" altLang="en-US" sz="24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95E020-6C41-4427-B870-81E41E29E325}"/>
              </a:ext>
            </a:extLst>
          </p:cNvPr>
          <p:cNvSpPr/>
          <p:nvPr/>
        </p:nvSpPr>
        <p:spPr>
          <a:xfrm>
            <a:off x="8460242" y="2517172"/>
            <a:ext cx="9893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“container”&gt;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&lt;/div&gt;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C1F732-0F97-4806-882C-DF5FD1DC257B}"/>
              </a:ext>
            </a:extLst>
          </p:cNvPr>
          <p:cNvSpPr/>
          <p:nvPr/>
        </p:nvSpPr>
        <p:spPr>
          <a:xfrm>
            <a:off x="9489295" y="2517172"/>
            <a:ext cx="9893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“container”&gt;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&lt;/div&gt;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13FBC8-72CE-4FAB-A2CF-2E056B23B45E}"/>
              </a:ext>
            </a:extLst>
          </p:cNvPr>
          <p:cNvSpPr/>
          <p:nvPr/>
        </p:nvSpPr>
        <p:spPr>
          <a:xfrm>
            <a:off x="10529256" y="2516402"/>
            <a:ext cx="9893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 class=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“container”&gt;</a:t>
            </a:r>
          </a:p>
          <a:p>
            <a:r>
              <a:rPr lang="en-US" altLang="ko-KR" sz="1600">
                <a:latin typeface="Sandoll 미생" panose="020B0600000101010101" pitchFamily="50" charset="-127"/>
                <a:ea typeface="Sandoll 미생" panose="020B0600000101010101" pitchFamily="50" charset="-127"/>
              </a:rPr>
              <a:t>&lt;/div&gt;</a:t>
            </a:r>
            <a:endParaRPr lang="ko-KR" altLang="en-US" sz="1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613D1E-76CE-45AD-BD6A-93E221A016AE}"/>
              </a:ext>
            </a:extLst>
          </p:cNvPr>
          <p:cNvSpPr/>
          <p:nvPr/>
        </p:nvSpPr>
        <p:spPr>
          <a:xfrm>
            <a:off x="1995500" y="5041929"/>
            <a:ext cx="83391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웹 사이트 화면을 가로 세로 격자로 나눠 구성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&lt;div&gt;&lt;/div&gt;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태그로 영역을 나누고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큰 박스를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class=“container”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라고 하여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그 안에 다른 구성 요소를 포함 시켜 화면을 구성한다</a:t>
            </a:r>
          </a:p>
        </p:txBody>
      </p:sp>
    </p:spTree>
    <p:extLst>
      <p:ext uri="{BB962C8B-B14F-4D97-AF65-F5344CB8AC3E}">
        <p14:creationId xmlns:p14="http://schemas.microsoft.com/office/powerpoint/2010/main" val="692166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605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Position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613D1E-76CE-45AD-BD6A-93E221A016AE}"/>
              </a:ext>
            </a:extLst>
          </p:cNvPr>
          <p:cNvSpPr/>
          <p:nvPr/>
        </p:nvSpPr>
        <p:spPr>
          <a:xfrm>
            <a:off x="4112925" y="292542"/>
            <a:ext cx="3966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구성 요소들을 어떻게 배치할 것인지</a:t>
            </a:r>
          </a:p>
        </p:txBody>
      </p:sp>
      <p:pic>
        <p:nvPicPr>
          <p:cNvPr id="4098" name="Picture 2" descr="CSS position">
            <a:extLst>
              <a:ext uri="{FF2B5EF4-FFF2-40B4-BE49-F238E27FC236}">
                <a16:creationId xmlns:a16="http://schemas.microsoft.com/office/drawing/2014/main" id="{639B06FA-6C7E-4DDD-84A7-93ED6CBA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298"/>
            <a:ext cx="12192000" cy="29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E0F655-CEB9-44F5-A566-EE86F4C34D2F}"/>
              </a:ext>
            </a:extLst>
          </p:cNvPr>
          <p:cNvSpPr/>
          <p:nvPr/>
        </p:nvSpPr>
        <p:spPr>
          <a:xfrm>
            <a:off x="0" y="3963035"/>
            <a:ext cx="291938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기본 값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요소를 나열한 순서대로 배치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왼쪽 </a:t>
            </a:r>
            <a:r>
              <a: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-&gt; </a:t>
            </a:r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오른쪽</a:t>
            </a:r>
            <a:r>
              <a: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위 </a:t>
            </a:r>
            <a:r>
              <a: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-&gt; </a:t>
            </a:r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아래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CB373F-CA98-4EC7-B4C2-24CBD4479290}"/>
              </a:ext>
            </a:extLst>
          </p:cNvPr>
          <p:cNvSpPr/>
          <p:nvPr/>
        </p:nvSpPr>
        <p:spPr>
          <a:xfrm>
            <a:off x="9476996" y="3963670"/>
            <a:ext cx="251062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브라우저 창 상의 좌표로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위치를 고정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페이지를 스크롤 하더라도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같은 위치에 항상 고정</a:t>
            </a:r>
            <a:endParaRPr lang="en-US" altLang="ko-KR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(EX Navbar)</a:t>
            </a:r>
            <a:endParaRPr lang="ko-KR" altLang="en-US" sz="2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BC0CA9-39FF-46A8-B0D3-ED0370A0509D}"/>
              </a:ext>
            </a:extLst>
          </p:cNvPr>
          <p:cNvSpPr/>
          <p:nvPr/>
        </p:nvSpPr>
        <p:spPr>
          <a:xfrm>
            <a:off x="4601039" y="2357755"/>
            <a:ext cx="29899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별로 중요</a:t>
            </a:r>
            <a:r>
              <a:rPr lang="en-US" altLang="ko-KR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X</a:t>
            </a:r>
          </a:p>
          <a:p>
            <a:pPr algn="ctr"/>
            <a:r>
              <a:rPr lang="ko-KR" altLang="en-US" sz="2800">
                <a:latin typeface="Sandoll 미생" panose="020B0600000101010101" pitchFamily="50" charset="-127"/>
                <a:ea typeface="Sandoll 미생" panose="020B0600000101010101" pitchFamily="50" charset="-127"/>
              </a:rPr>
              <a:t>나중에 인터넷에서 찾아보세용</a:t>
            </a:r>
          </a:p>
        </p:txBody>
      </p:sp>
    </p:spTree>
    <p:extLst>
      <p:ext uri="{BB962C8B-B14F-4D97-AF65-F5344CB8AC3E}">
        <p14:creationId xmlns:p14="http://schemas.microsoft.com/office/powerpoint/2010/main" val="190621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605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Position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C8AFF-D65A-46A0-A374-10F46421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60" y="771337"/>
            <a:ext cx="3498963" cy="57717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BAE8FD-CEF7-40D4-95F9-372EA3B76ACD}"/>
              </a:ext>
            </a:extLst>
          </p:cNvPr>
          <p:cNvSpPr/>
          <p:nvPr/>
        </p:nvSpPr>
        <p:spPr>
          <a:xfrm>
            <a:off x="5804505" y="2767280"/>
            <a:ext cx="45047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다 한 사람은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Nav</a:t>
            </a:r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를 오른쪽 끝으로 붙여 봅시당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68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055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float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5122" name="Picture 2" descr="CSS Float속성의 모든것 (All About Floats)">
            <a:extLst>
              <a:ext uri="{FF2B5EF4-FFF2-40B4-BE49-F238E27FC236}">
                <a16:creationId xmlns:a16="http://schemas.microsoft.com/office/drawing/2014/main" id="{555557AE-8A6A-412F-A85F-DE17529E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65" y="1066164"/>
            <a:ext cx="6808470" cy="34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9ABE70-93B0-4F9D-96EF-E3D092E25066}"/>
              </a:ext>
            </a:extLst>
          </p:cNvPr>
          <p:cNvSpPr/>
          <p:nvPr/>
        </p:nvSpPr>
        <p:spPr>
          <a:xfrm>
            <a:off x="2539682" y="4772075"/>
            <a:ext cx="71126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‘뜨다’ 라는 의미이며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원래 웹페이지에서 이미지를 어떻게 띄워서 텍스트와 함께 배치할 것인가에 대한 속성이지만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요즘에는 레이아웃용으로 많이 사용</a:t>
            </a:r>
          </a:p>
        </p:txBody>
      </p:sp>
    </p:spTree>
    <p:extLst>
      <p:ext uri="{BB962C8B-B14F-4D97-AF65-F5344CB8AC3E}">
        <p14:creationId xmlns:p14="http://schemas.microsoft.com/office/powerpoint/2010/main" val="3421093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055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float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3C8BB7-63F7-4EBA-ABA5-B1993F2C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771337"/>
            <a:ext cx="3606427" cy="5885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738842-81E1-4A62-AA56-A873E0FA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25" y="1333444"/>
            <a:ext cx="3230648" cy="41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345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display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33EBED-66F6-45C7-9069-C7B210BD7EE7}"/>
              </a:ext>
            </a:extLst>
          </p:cNvPr>
          <p:cNvSpPr/>
          <p:nvPr/>
        </p:nvSpPr>
        <p:spPr>
          <a:xfrm>
            <a:off x="4327437" y="1565761"/>
            <a:ext cx="7571303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요소를 보여주는 방식을 지정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None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보이지 않음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Block :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블록 박스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(width=100%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만큼 공간 차지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Inline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인라인 박스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콘텐츠 크기 만큼의 공간만 차지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	</a:t>
            </a: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Inline-block :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블록과 인라인의 중간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(block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요소에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width height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등의 속성이 적용되게 해줌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0764A-4B91-411C-A30F-1431475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3" y="1529017"/>
            <a:ext cx="4192788" cy="40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5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반응형 웹</a:t>
            </a:r>
          </a:p>
        </p:txBody>
      </p:sp>
      <p:pic>
        <p:nvPicPr>
          <p:cNvPr id="4" name="resize">
            <a:hlinkClick r:id="" action="ppaction://media"/>
            <a:extLst>
              <a:ext uri="{FF2B5EF4-FFF2-40B4-BE49-F238E27FC236}">
                <a16:creationId xmlns:a16="http://schemas.microsoft.com/office/drawing/2014/main" id="{D0B440AA-35AA-4F90-BB88-3246A5FDE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321" y="1066165"/>
            <a:ext cx="8243358" cy="37090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738872-3E70-43E2-952C-7ED10E81E8D6}"/>
              </a:ext>
            </a:extLst>
          </p:cNvPr>
          <p:cNvSpPr/>
          <p:nvPr/>
        </p:nvSpPr>
        <p:spPr>
          <a:xfrm>
            <a:off x="2092960" y="5196304"/>
            <a:ext cx="800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사용자 기기의 화면크기에 따라 레이아웃이 적절하게 변화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61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102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반응형 웹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- viewport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738872-3E70-43E2-952C-7ED10E81E8D6}"/>
              </a:ext>
            </a:extLst>
          </p:cNvPr>
          <p:cNvSpPr/>
          <p:nvPr/>
        </p:nvSpPr>
        <p:spPr>
          <a:xfrm>
            <a:off x="1478280" y="2768064"/>
            <a:ext cx="9235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Viewport –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사용자에게 보여지는 웹 페이지 영역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데스크 탑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브라우저의 크기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= viewport</a:t>
            </a: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디바이스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화면의 크기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= viewport</a:t>
            </a: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모바일 기기들이 다양해져 특정 크기로 지정하여 디자인 하기 어려움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Viewport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를 이용해 반응형 웹을 구성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6B00E28-4857-4814-847D-38E5D7226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1775939"/>
            <a:ext cx="10160000" cy="49244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2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&lt;meta</a:t>
            </a:r>
            <a:r>
              <a:rPr lang="ko-KR" altLang="ko-KR" sz="32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ko-KR" altLang="ko-KR" sz="32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name=</a:t>
            </a:r>
            <a:r>
              <a:rPr lang="ko-KR" altLang="ko-KR" sz="32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"viewport" </a:t>
            </a:r>
            <a:r>
              <a:rPr lang="ko-KR" altLang="ko-KR" sz="3200">
                <a:solidFill>
                  <a:srgbClr val="0000C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content=</a:t>
            </a:r>
            <a:r>
              <a:rPr lang="ko-KR" altLang="ko-KR" sz="32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"width=device-width, initial-scale=1.0"</a:t>
            </a:r>
            <a:r>
              <a:rPr lang="ko-KR" altLang="ko-KR" sz="3200">
                <a:solidFill>
                  <a:srgbClr val="0070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&gt;</a:t>
            </a:r>
            <a:r>
              <a:rPr lang="ko-KR" altLang="ko-KR" sz="24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endParaRPr lang="ko-KR" altLang="ko-KR" sz="6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1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A3796E-AAC8-4D3B-B66B-29B406124DF8}"/>
              </a:ext>
            </a:extLst>
          </p:cNvPr>
          <p:cNvSpPr txBox="1"/>
          <p:nvPr/>
        </p:nvSpPr>
        <p:spPr>
          <a:xfrm>
            <a:off x="3414817" y="2178362"/>
            <a:ext cx="53623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{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속성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값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;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속성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값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}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B9110-4DD4-4589-B848-9D37D4490AA1}"/>
              </a:ext>
            </a:extLst>
          </p:cNvPr>
          <p:cNvSpPr txBox="1"/>
          <p:nvPr/>
        </p:nvSpPr>
        <p:spPr>
          <a:xfrm>
            <a:off x="2029020" y="3347244"/>
            <a:ext cx="81339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디자인을 적용하고자 하는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요소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각 선언은 세미콜론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(;)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으로 끝나며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선언 블록은 중괄호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({})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로 묶음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주석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: /*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내용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*/</a:t>
            </a:r>
            <a:endParaRPr lang="ko-KR" altLang="en-US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68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1805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단위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3D491-2A11-42C2-AB41-597631D7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4" y="1261054"/>
            <a:ext cx="4660433" cy="43358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324C34-DA57-4670-916D-F34FD8FD6B17}"/>
              </a:ext>
            </a:extLst>
          </p:cNvPr>
          <p:cNvSpPr/>
          <p:nvPr/>
        </p:nvSpPr>
        <p:spPr>
          <a:xfrm>
            <a:off x="5383584" y="19978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절대 단위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절대적인 크기로 고정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화면 크기에 따라 변화하지 않음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사용 권장하지 않은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08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1805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 단위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41333-B96B-4A4A-B0E7-9957D794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4" y="1443841"/>
            <a:ext cx="5963107" cy="41821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324C34-DA57-4670-916D-F34FD8FD6B17}"/>
              </a:ext>
            </a:extLst>
          </p:cNvPr>
          <p:cNvSpPr/>
          <p:nvPr/>
        </p:nvSpPr>
        <p:spPr>
          <a:xfrm>
            <a:off x="6197600" y="161506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상대 단위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특정 요소를 기준으로 상대적인 크기를 지정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%,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rem,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em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을 가장 많이 사용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V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로 시작하는 단위들은 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viewport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 기준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즉</a:t>
            </a:r>
            <a:r>
              <a:rPr lang="en-US" altLang="ko-KR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화면 크기에 따라 변화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339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F45EE1-4180-4351-9C84-AC2A06148E26}"/>
              </a:ext>
            </a:extLst>
          </p:cNvPr>
          <p:cNvSpPr/>
          <p:nvPr/>
        </p:nvSpPr>
        <p:spPr>
          <a:xfrm>
            <a:off x="2620016" y="2875002"/>
            <a:ext cx="695196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>
                <a:latin typeface="Sandoll 미생" panose="020B0600000101010101" pitchFamily="50" charset="-127"/>
                <a:ea typeface="Sandoll 미생" panose="020B0600000101010101" pitchFamily="50" charset="-127"/>
                <a:hlinkClick r:id="rId2"/>
              </a:rPr>
              <a:t>http://flukeout.github.io/</a:t>
            </a:r>
            <a:endParaRPr lang="ko-KR" altLang="en-US" sz="6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AFBC9-41E4-458F-AF94-3D5B63626F05}"/>
              </a:ext>
            </a:extLst>
          </p:cNvPr>
          <p:cNvSpPr txBox="1"/>
          <p:nvPr/>
        </p:nvSpPr>
        <p:spPr>
          <a:xfrm>
            <a:off x="4663556" y="1912690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 연습</a:t>
            </a:r>
          </a:p>
        </p:txBody>
      </p:sp>
    </p:spTree>
    <p:extLst>
      <p:ext uri="{BB962C8B-B14F-4D97-AF65-F5344CB8AC3E}">
        <p14:creationId xmlns:p14="http://schemas.microsoft.com/office/powerpoint/2010/main" val="1446083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Box model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7902FC-5F09-4CDF-AF8E-62D11C65116F}"/>
              </a:ext>
            </a:extLst>
          </p:cNvPr>
          <p:cNvGrpSpPr/>
          <p:nvPr/>
        </p:nvGrpSpPr>
        <p:grpSpPr>
          <a:xfrm>
            <a:off x="4677488" y="1943821"/>
            <a:ext cx="7326944" cy="2800767"/>
            <a:chOff x="2524807" y="1146866"/>
            <a:chExt cx="7326944" cy="28007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C26AF2-CE0B-4FD1-900C-0A048EEDDDFA}"/>
                </a:ext>
              </a:extLst>
            </p:cNvPr>
            <p:cNvSpPr txBox="1"/>
            <p:nvPr/>
          </p:nvSpPr>
          <p:spPr>
            <a:xfrm>
              <a:off x="2524807" y="1146866"/>
              <a:ext cx="73269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각 요소는 바깥 여백 영역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테두리 영역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안쪽 여백 영역</a:t>
              </a:r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, </a:t>
              </a:r>
              <a:r>
                <a:rPr lang="ko-KR" altLang="en-US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내용 영역으로 구성</a:t>
              </a:r>
              <a:endPara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22CCB09A-C61D-4C50-B74B-4AC9452C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010" y="2224084"/>
              <a:ext cx="6272538" cy="172354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8BB6C2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Content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– 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내용</a:t>
              </a:r>
              <a:endPara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C4D08B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Padding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– 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테두리 안쪽 여백</a:t>
              </a:r>
              <a:endPara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FEDD9A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Border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– 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테두리</a:t>
              </a:r>
              <a:endPara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>
                  <a:solidFill>
                    <a:srgbClr val="FACD9E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Margin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</a:t>
              </a:r>
              <a:r>
                <a:rPr lang="en-US" altLang="ko-KR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–</a:t>
              </a:r>
              <a:r>
                <a:rPr lang="ko-KR" altLang="en-US" sz="2800">
                  <a:solidFill>
                    <a:srgbClr val="E96900"/>
                  </a:solidFill>
                  <a:latin typeface="Sandoll 미생" panose="020B0600000101010101" pitchFamily="50" charset="-127"/>
                  <a:ea typeface="Sandoll 미생" panose="020B0600000101010101" pitchFamily="50" charset="-127"/>
                </a:rPr>
                <a:t> 테두리 바깥 여백</a:t>
              </a:r>
              <a:endPara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</p:grpSp>
      <p:pic>
        <p:nvPicPr>
          <p:cNvPr id="1026" name="Picture 2" descr="box model 이미지 검색결과">
            <a:extLst>
              <a:ext uri="{FF2B5EF4-FFF2-40B4-BE49-F238E27FC236}">
                <a16:creationId xmlns:a16="http://schemas.microsoft.com/office/drawing/2014/main" id="{C74AF852-C84D-48EE-BB93-CE153824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425936"/>
            <a:ext cx="4785097" cy="400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00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Box model</a:t>
            </a:r>
            <a:endParaRPr lang="ko-KR" altLang="en-US" sz="48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28127-3ED8-4D90-A692-7CBD2607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" y="1251245"/>
            <a:ext cx="4555190" cy="4355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0E60BB-B037-42B7-A4D2-C010A191C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6" r="31691" b="33857"/>
          <a:stretch/>
        </p:blipFill>
        <p:spPr>
          <a:xfrm>
            <a:off x="5753551" y="597885"/>
            <a:ext cx="5326525" cy="2528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DB452-2269-4F00-A454-A9CCB9EEB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" t="8511" r="32420" b="30496"/>
          <a:stretch/>
        </p:blipFill>
        <p:spPr>
          <a:xfrm>
            <a:off x="5753551" y="3089542"/>
            <a:ext cx="5330662" cy="2753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CD5ABA-BC0B-484A-B32A-CE8221F94ECC}"/>
              </a:ext>
            </a:extLst>
          </p:cNvPr>
          <p:cNvSpPr txBox="1"/>
          <p:nvPr/>
        </p:nvSpPr>
        <p:spPr>
          <a:xfrm>
            <a:off x="6580094" y="1251245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padding</a:t>
            </a:r>
            <a:endParaRPr lang="ko-KR" altLang="en-US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1CE82-E011-48A9-8C37-E68C7DDBB2ED}"/>
              </a:ext>
            </a:extLst>
          </p:cNvPr>
          <p:cNvSpPr txBox="1"/>
          <p:nvPr/>
        </p:nvSpPr>
        <p:spPr>
          <a:xfrm>
            <a:off x="5952564" y="3167390"/>
            <a:ext cx="97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margin</a:t>
            </a:r>
            <a:endParaRPr lang="ko-KR" altLang="en-US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F1B5D-0DDF-4A03-9E92-7A912C7BE37C}"/>
              </a:ext>
            </a:extLst>
          </p:cNvPr>
          <p:cNvSpPr txBox="1"/>
          <p:nvPr/>
        </p:nvSpPr>
        <p:spPr>
          <a:xfrm>
            <a:off x="9914964" y="236204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border</a:t>
            </a:r>
            <a:endParaRPr lang="ko-KR" altLang="en-US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1C05E-91E9-48CF-A807-1C8E8B11000C}"/>
              </a:ext>
            </a:extLst>
          </p:cNvPr>
          <p:cNvSpPr txBox="1"/>
          <p:nvPr/>
        </p:nvSpPr>
        <p:spPr>
          <a:xfrm>
            <a:off x="8842234" y="417983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</a:rPr>
              <a:t>content</a:t>
            </a:r>
            <a:endParaRPr lang="ko-KR" altLang="en-US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42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폰트 바꾸기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2AE93-9279-4D12-BEB7-42E3E304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56" y="1790641"/>
            <a:ext cx="9070088" cy="47877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6D9F22-81F0-4195-8F62-DFEC11AFCD94}"/>
              </a:ext>
            </a:extLst>
          </p:cNvPr>
          <p:cNvSpPr/>
          <p:nvPr/>
        </p:nvSpPr>
        <p:spPr>
          <a:xfrm>
            <a:off x="3048000" y="578046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눈누</a:t>
            </a:r>
            <a:endParaRPr lang="en-US" altLang="ko-KR" sz="36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2800">
                <a:solidFill>
                  <a:srgbClr val="E96900"/>
                </a:solidFill>
                <a:latin typeface="Sandoll 미생" panose="020B0600000101010101" pitchFamily="50" charset="-127"/>
                <a:ea typeface="Sandoll 미생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https://noonnu.cc/</a:t>
            </a:r>
            <a:endParaRPr lang="en-US" altLang="ko-KR" sz="2800">
              <a:solidFill>
                <a:srgbClr val="E96900"/>
              </a:solidFill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423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폰트 바꾸기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F024AB-FDED-486C-B203-CD372365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1616637"/>
            <a:ext cx="4366755" cy="2225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47A830-347F-4362-8D71-B1FDF83D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553" y="1414306"/>
            <a:ext cx="6473246" cy="452011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C98AAB6-BE85-4522-824B-7CD43EAFA1EE}"/>
              </a:ext>
            </a:extLst>
          </p:cNvPr>
          <p:cNvSpPr/>
          <p:nvPr/>
        </p:nvSpPr>
        <p:spPr>
          <a:xfrm rot="16200000">
            <a:off x="4764023" y="1176252"/>
            <a:ext cx="442578" cy="303193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268EB0-8068-4611-A8F9-B216B4EF079C}"/>
              </a:ext>
            </a:extLst>
          </p:cNvPr>
          <p:cNvSpPr/>
          <p:nvPr/>
        </p:nvSpPr>
        <p:spPr>
          <a:xfrm>
            <a:off x="4316937" y="2369053"/>
            <a:ext cx="1127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>
                <a:latin typeface="Sandoll 미생" panose="020B0600000101010101" pitchFamily="50" charset="-127"/>
                <a:ea typeface="Sandoll 미생" panose="020B0600000101010101" pitchFamily="50" charset="-127"/>
              </a:rPr>
              <a:t>붙여넣기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374410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630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적용 방법</a:t>
            </a:r>
          </a:p>
        </p:txBody>
      </p:sp>
      <p:pic>
        <p:nvPicPr>
          <p:cNvPr id="1026" name="Picture 2" descr="CSSì ì©ë°©ë²">
            <a:extLst>
              <a:ext uri="{FF2B5EF4-FFF2-40B4-BE49-F238E27FC236}">
                <a16:creationId xmlns:a16="http://schemas.microsoft.com/office/drawing/2014/main" id="{A54790B2-4C3F-49E6-BAC7-05AF795B2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971675"/>
            <a:ext cx="7810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53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5846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적용 방법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내부 스타일 시트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18AB7-4878-4CD2-978B-4AECC201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21" t="5783" r="36786" b="68639"/>
          <a:stretch/>
        </p:blipFill>
        <p:spPr>
          <a:xfrm>
            <a:off x="690465" y="1502229"/>
            <a:ext cx="3526971" cy="4305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4722115" y="2644170"/>
            <a:ext cx="67794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&lt;head&gt;&lt;/head&gt;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사이에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&lt;style&gt;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 안에 작성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과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가 한 파일에 있어 작업이 쉽지만 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다른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파일에 재활용 불가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권장하지 않는 방법</a:t>
            </a:r>
          </a:p>
        </p:txBody>
      </p:sp>
    </p:spTree>
    <p:extLst>
      <p:ext uri="{BB962C8B-B14F-4D97-AF65-F5344CB8AC3E}">
        <p14:creationId xmlns:p14="http://schemas.microsoft.com/office/powerpoint/2010/main" val="427305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5830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적용 방법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외부 스타일 시트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5729821" y="2124524"/>
            <a:ext cx="62999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작성하는 가장 기본적인 방법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별도의 파일에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문서 작성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,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해당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css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를 필요로하는 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문서에서 불러와 사용하는 형식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&lt;link rel=“stylesheet” type=“text/css” href=“css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파일 위치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”&gt;</a:t>
            </a:r>
            <a:endParaRPr lang="ko-KR" altLang="en-US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4B977-3389-4A5A-919C-F500806B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85" t="6024" r="29197" b="76117"/>
          <a:stretch/>
        </p:blipFill>
        <p:spPr>
          <a:xfrm>
            <a:off x="234891" y="1651437"/>
            <a:ext cx="5333330" cy="19965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B5E46B9-1406-49B7-8914-A4B5711D10BB}"/>
              </a:ext>
            </a:extLst>
          </p:cNvPr>
          <p:cNvGrpSpPr/>
          <p:nvPr/>
        </p:nvGrpSpPr>
        <p:grpSpPr>
          <a:xfrm>
            <a:off x="234891" y="4025138"/>
            <a:ext cx="4165198" cy="2182491"/>
            <a:chOff x="234891" y="3363537"/>
            <a:chExt cx="4165198" cy="21824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80943E-B1B6-4F22-80D2-0AF732C2E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92" t="5783" r="38163" b="87414"/>
            <a:stretch/>
          </p:blipFill>
          <p:spPr>
            <a:xfrm>
              <a:off x="234891" y="3866518"/>
              <a:ext cx="4165198" cy="16795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6C4CBB-2282-44FC-B027-C7D5C5FB89D5}"/>
                </a:ext>
              </a:extLst>
            </p:cNvPr>
            <p:cNvSpPr txBox="1"/>
            <p:nvPr/>
          </p:nvSpPr>
          <p:spPr>
            <a:xfrm>
              <a:off x="234891" y="3363537"/>
              <a:ext cx="16385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>
                  <a:latin typeface="Sandoll 미생" panose="020B0600000101010101" pitchFamily="50" charset="-127"/>
                  <a:ea typeface="Sandoll 미생" panose="020B0600000101010101" pitchFamily="50" charset="-127"/>
                </a:rPr>
                <a:t>mystyle.css</a:t>
              </a:r>
              <a:endPara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60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5581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적용 방법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인라인 스타일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5724590" y="2890391"/>
            <a:ext cx="6299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 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태그에 필요한 디자인 속성 직접 작성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꼭 필요한 경우 외에는 사용 지양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5F368-B7A5-460C-82A5-14E11875C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8" t="6269" r="32913" b="77095"/>
          <a:stretch/>
        </p:blipFill>
        <p:spPr>
          <a:xfrm>
            <a:off x="305302" y="2174407"/>
            <a:ext cx="5276675" cy="25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8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458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적용 방법 </a:t>
            </a:r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_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우선순위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13B-722A-4DB2-854E-75C24B07A999}"/>
              </a:ext>
            </a:extLst>
          </p:cNvPr>
          <p:cNvSpPr txBox="1"/>
          <p:nvPr/>
        </p:nvSpPr>
        <p:spPr>
          <a:xfrm>
            <a:off x="2312752" y="1145493"/>
            <a:ext cx="75664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latin typeface="Sandoll 미생" panose="020B0600000101010101" pitchFamily="50" charset="-127"/>
                <a:ea typeface="Sandoll 미생" panose="020B0600000101010101" pitchFamily="50" charset="-127"/>
              </a:defRPr>
            </a:lvl1pPr>
          </a:lstStyle>
          <a:p>
            <a:r>
              <a:rPr lang="ko-KR" altLang="en-US"/>
              <a:t>인라인 </a:t>
            </a:r>
            <a:r>
              <a:rPr lang="en-US" altLang="ko-KR"/>
              <a:t>&gt; </a:t>
            </a:r>
            <a:r>
              <a:rPr lang="ko-KR" altLang="en-US"/>
              <a:t>내부 스타일 시트 </a:t>
            </a:r>
            <a:r>
              <a:rPr lang="en-US" altLang="ko-KR"/>
              <a:t>&gt; </a:t>
            </a:r>
            <a:r>
              <a:rPr lang="ko-KR" altLang="en-US"/>
              <a:t>외부 스타일 시트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6825C-F875-45D7-9DB7-C25F8BAE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54" t="5779" r="29060" b="67309"/>
          <a:stretch/>
        </p:blipFill>
        <p:spPr>
          <a:xfrm>
            <a:off x="696285" y="2209058"/>
            <a:ext cx="5156947" cy="2894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84D16E-BE18-427A-81FB-BB8CE1C06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5" t="3089" r="37660" b="87369"/>
          <a:stretch/>
        </p:blipFill>
        <p:spPr>
          <a:xfrm>
            <a:off x="6937695" y="2851864"/>
            <a:ext cx="3629626" cy="1608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6A14C-B6E4-4B27-84E1-E7E7D3D40FC4}"/>
              </a:ext>
            </a:extLst>
          </p:cNvPr>
          <p:cNvSpPr txBox="1"/>
          <p:nvPr/>
        </p:nvSpPr>
        <p:spPr>
          <a:xfrm>
            <a:off x="3006125" y="5483510"/>
            <a:ext cx="6299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Sandoll 미생" panose="020B0600000101010101" pitchFamily="50" charset="-127"/>
                <a:ea typeface="Sandoll 미생" panose="020B0600000101010101" pitchFamily="50" charset="-127"/>
              </a:rPr>
              <a:t>어떤게 적용 되는지 확인해보자</a:t>
            </a:r>
            <a:endParaRPr lang="en-US" altLang="ko-KR" sz="40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3BD77F-58F6-49F5-8433-946494DED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54" t="10767" r="29060" b="79824"/>
          <a:stretch/>
        </p:blipFill>
        <p:spPr>
          <a:xfrm>
            <a:off x="696284" y="3150228"/>
            <a:ext cx="5156947" cy="10118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011058-5697-4CD5-9393-C002702B7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54" t="21833" r="29060" b="76396"/>
          <a:stretch/>
        </p:blipFill>
        <p:spPr>
          <a:xfrm>
            <a:off x="696285" y="3005858"/>
            <a:ext cx="5156947" cy="1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59954-7C0D-495F-BBF6-4C021BB6E9ED}"/>
              </a:ext>
            </a:extLst>
          </p:cNvPr>
          <p:cNvSpPr txBox="1"/>
          <p:nvPr/>
        </p:nvSpPr>
        <p:spPr>
          <a:xfrm>
            <a:off x="142613" y="-59660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CSS </a:t>
            </a:r>
            <a:r>
              <a:rPr lang="ko-KR" altLang="en-US" sz="48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39BC5-94FE-4E8A-842C-123FA43AA5BE}"/>
              </a:ext>
            </a:extLst>
          </p:cNvPr>
          <p:cNvSpPr txBox="1"/>
          <p:nvPr/>
        </p:nvSpPr>
        <p:spPr>
          <a:xfrm>
            <a:off x="2706289" y="1231243"/>
            <a:ext cx="6779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선택자</a:t>
            </a:r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?</a:t>
            </a:r>
          </a:p>
          <a:p>
            <a:pPr algn="ctr"/>
            <a:r>
              <a:rPr lang="en-US" altLang="ko-KR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Html</a:t>
            </a:r>
            <a:r>
              <a:rPr lang="ko-KR" altLang="en-US" sz="3200">
                <a:latin typeface="Sandoll 미생" panose="020B0600000101010101" pitchFamily="50" charset="-127"/>
                <a:ea typeface="Sandoll 미생" panose="020B0600000101010101" pitchFamily="50" charset="-127"/>
              </a:rPr>
              <a:t> 문서에서 스타일의 적용 대상을 지칭</a:t>
            </a:r>
            <a:endParaRPr lang="en-US" altLang="ko-KR" sz="3200">
              <a:latin typeface="Sandoll 미생" panose="020B0600000101010101" pitchFamily="50" charset="-127"/>
              <a:ea typeface="Sandoll 미생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BC901-E6B8-4384-BEA6-6FD6B4C71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0" t="33670" r="64702" b="29144"/>
          <a:stretch/>
        </p:blipFill>
        <p:spPr>
          <a:xfrm>
            <a:off x="2283203" y="2768366"/>
            <a:ext cx="7625593" cy="36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1003</Words>
  <Application>Microsoft Office PowerPoint</Application>
  <PresentationFormat>와이드스크린</PresentationFormat>
  <Paragraphs>177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Sandoll 미생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서희 문</dc:creator>
  <cp:lastModifiedBy>서희 문</cp:lastModifiedBy>
  <cp:revision>36</cp:revision>
  <dcterms:created xsi:type="dcterms:W3CDTF">2019-03-31T11:29:06Z</dcterms:created>
  <dcterms:modified xsi:type="dcterms:W3CDTF">2020-04-10T06:31:51Z</dcterms:modified>
</cp:coreProperties>
</file>